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embeddedFontLst>
    <p:embeddedFont>
      <p:font typeface="Yu Gothic UI" panose="020B0500000000000000" pitchFamily="34" charset="-128"/>
      <p:regular r:id="rId42"/>
      <p:bold r:id="rId43"/>
    </p:embeddedFont>
    <p:embeddedFont>
      <p:font typeface="Aldhabi" panose="01000000000000000000" pitchFamily="2" charset="-78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Corbel" panose="020B0503020204020204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C5A55C-615E-1ED4-C9DB-CBFD062FE4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76D45-AEDF-F4F0-94A6-BABAA840E2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9271B-08D9-4963-A146-371153D9DFE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41930-BD42-A198-0CC0-A2BF6EB93B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8A0DE-476C-9E6F-4F33-B856C8DCBF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9DFEE-2C8C-4A0D-A0FE-AD89144CD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2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1EB51-E848-458F-B86B-885B51B1E28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439AC-0703-4A4F-8126-568F0CCC7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7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85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6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26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0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831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76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77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94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05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48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36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206">
              <a:schemeClr val="accent3"/>
            </a:gs>
            <a:gs pos="0">
              <a:schemeClr val="accent2"/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7A9B29B-3868-44A4-8FB1-09E0AD425CD6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B13047B-6552-4019-B96C-284F7B3AC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0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F01B-1396-E5E5-3DEA-46238AE41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502920"/>
            <a:ext cx="9966960" cy="2926080"/>
          </a:xfrm>
        </p:spPr>
        <p:txBody>
          <a:bodyPr>
            <a:normAutofit/>
          </a:bodyPr>
          <a:lstStyle/>
          <a:p>
            <a:r>
              <a:rPr lang="fa-IR" sz="6600" dirty="0">
                <a:latin typeface="Aldhabi" panose="01000000000000000000" pitchFamily="2" charset="-78"/>
                <a:cs typeface="_MRT_Khodkar" panose="00000700000000000000" pitchFamily="2" charset="-78"/>
              </a:rPr>
              <a:t>بسم الله الرحمن الرحیم.</a:t>
            </a:r>
            <a:endParaRPr lang="en-US" sz="6600" dirty="0">
              <a:latin typeface="Aldhabi" panose="01000000000000000000" pitchFamily="2" charset="-78"/>
              <a:cs typeface="_MRT_Khodkar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1368F-086F-115B-FEDE-E789C5FEC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a-IR" sz="3200" dirty="0">
                <a:cs typeface="B Nazanin" panose="00000400000000000000" pitchFamily="2" charset="-78"/>
              </a:rPr>
              <a:t>سید محسن حسینی</a:t>
            </a:r>
          </a:p>
          <a:p>
            <a:r>
              <a:rPr lang="fa-IR" sz="3200" dirty="0">
                <a:cs typeface="B Nazanin" panose="00000400000000000000" pitchFamily="2" charset="-78"/>
              </a:rPr>
              <a:t>سمینار درس میکروکنترلر- نیم سال اول 1402</a:t>
            </a:r>
          </a:p>
        </p:txBody>
      </p:sp>
    </p:spTree>
    <p:extLst>
      <p:ext uri="{BB962C8B-B14F-4D97-AF65-F5344CB8AC3E}">
        <p14:creationId xmlns:p14="http://schemas.microsoft.com/office/powerpoint/2010/main" val="157949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705177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بخش ها: ماژول میکروکنترلر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ESP32</a:t>
            </a:r>
            <a:endParaRPr lang="fa-IR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AA40E-7547-B4B8-95A5-ED8630562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16" y="1425867"/>
            <a:ext cx="8203968" cy="45280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A6989E-E55D-7210-E721-7F9B878E62ED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A931E-1D0D-53E5-3170-90636D9E13F7}"/>
              </a:ext>
            </a:extLst>
          </p:cNvPr>
          <p:cNvSpPr txBox="1"/>
          <p:nvPr/>
        </p:nvSpPr>
        <p:spPr>
          <a:xfrm>
            <a:off x="11070855" y="70517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28860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705177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بخش ها: نمایشگر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1602a</a:t>
            </a:r>
            <a:endParaRPr lang="fa-IR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F927A-C800-E117-CD48-14600CB30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17" y="2237157"/>
            <a:ext cx="6523631" cy="32085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BDFF7A-EED8-2A8E-0160-7A94BF30C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43" b="89905" l="4023" r="95172">
                        <a14:foregroundMark x1="11379" y1="12571" x2="80460" y2="15619"/>
                        <a14:foregroundMark x1="84598" y1="14857" x2="81609" y2="14857"/>
                        <a14:foregroundMark x1="85517" y1="12952" x2="93448" y2="15810"/>
                        <a14:foregroundMark x1="93448" y1="15810" x2="93793" y2="71048"/>
                        <a14:foregroundMark x1="92322" y1="71174" x2="17931" y2="77524"/>
                        <a14:foregroundMark x1="17931" y1="77524" x2="10000" y2="74667"/>
                        <a14:foregroundMark x1="10000" y1="74667" x2="3909" y2="60991"/>
                        <a14:foregroundMark x1="3505" y1="49111" x2="5632" y2="16952"/>
                        <a14:foregroundMark x1="5632" y1="16952" x2="9195" y2="13714"/>
                        <a14:foregroundMark x1="4138" y1="48381" x2="4023" y2="56000"/>
                        <a14:foregroundMark x1="94547" y1="73143" x2="93218" y2="14095"/>
                        <a14:foregroundMark x1="93218" y1="14095" x2="95287" y2="45333"/>
                        <a14:foregroundMark x1="62759" y1="11048" x2="7356" y2="9143"/>
                        <a14:backgroundMark x1="2759" y1="55948" x2="2759" y2="59429"/>
                        <a14:backgroundMark x1="2675" y1="55944" x2="2989" y2="61143"/>
                        <a14:backgroundMark x1="3220" y1="55967" x2="3103" y2="57714"/>
                        <a14:backgroundMark x1="93563" y1="73143" x2="93563" y2="73143"/>
                        <a14:backgroundMark x1="94483" y1="73143" x2="94483" y2="73143"/>
                        <a14:backgroundMark x1="94483" y1="73143" x2="94483" y2="73143"/>
                        <a14:backgroundMark x1="94943" y1="74286" x2="93103" y2="73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48" y="1412307"/>
            <a:ext cx="4896065" cy="2954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AF2BB-673F-31CC-2CE5-0E6AD1495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48" y="3933584"/>
            <a:ext cx="4896065" cy="2685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9CBC9C-7D87-170C-A342-7D379A04CE99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21A5DF-7ECD-AF74-82F8-1017256A097A}"/>
              </a:ext>
            </a:extLst>
          </p:cNvPr>
          <p:cNvSpPr txBox="1"/>
          <p:nvPr/>
        </p:nvSpPr>
        <p:spPr>
          <a:xfrm>
            <a:off x="11027993" y="769324"/>
            <a:ext cx="42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3838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705177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بخش ها: آی سی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74HC595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CCC3F-A3DD-29F4-549F-7E60F5B1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059" y="1627566"/>
            <a:ext cx="4448796" cy="43249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921644-29F8-2DEC-5A50-F50451C47B73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D324F-A66F-9EB4-9591-0A444096DDB1}"/>
              </a:ext>
            </a:extLst>
          </p:cNvPr>
          <p:cNvSpPr txBox="1"/>
          <p:nvPr/>
        </p:nvSpPr>
        <p:spPr>
          <a:xfrm>
            <a:off x="11032755" y="7693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873002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2811440" y="705177"/>
            <a:ext cx="7970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نرم افزار های استفاده شده: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1B1B0E-98BB-16BD-97A2-BA9D2CC0E864}"/>
              </a:ext>
            </a:extLst>
          </p:cNvPr>
          <p:cNvSpPr txBox="1"/>
          <p:nvPr/>
        </p:nvSpPr>
        <p:spPr>
          <a:xfrm>
            <a:off x="476554" y="1015815"/>
            <a:ext cx="6730621" cy="432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IDE: Visual Studio Code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PlatformIO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Compiler: AVR-GCC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AVRDude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715947-1C63-D18C-905E-13BC24E788DB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9D03D-A1A3-2AAD-F7F4-2906E0A9014E}"/>
              </a:ext>
            </a:extLst>
          </p:cNvPr>
          <p:cNvSpPr txBox="1"/>
          <p:nvPr/>
        </p:nvSpPr>
        <p:spPr>
          <a:xfrm>
            <a:off x="11032756" y="76673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D2CF5-858E-C10D-6FC1-8C276416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03" y="2357525"/>
            <a:ext cx="7932275" cy="42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22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705177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الگوی کاری: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69EE4-C76A-557E-8FE1-181C1C212D1A}"/>
              </a:ext>
            </a:extLst>
          </p:cNvPr>
          <p:cNvSpPr txBox="1"/>
          <p:nvPr/>
        </p:nvSpPr>
        <p:spPr>
          <a:xfrm>
            <a:off x="4221945" y="2092343"/>
            <a:ext cx="2253154" cy="34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Timer0 OCA</a:t>
            </a:r>
          </a:p>
          <a:p>
            <a:pPr algn="ctr"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Timer0 OCA</a:t>
            </a:r>
          </a:p>
          <a:p>
            <a:pPr algn="ctr"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Timer1 OCA</a:t>
            </a:r>
          </a:p>
          <a:p>
            <a:pPr algn="ctr"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Timer1 OCA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1BCBCD-EB2F-0E7E-A054-5C0104054D0A}"/>
              </a:ext>
            </a:extLst>
          </p:cNvPr>
          <p:cNvCxnSpPr>
            <a:cxnSpLocks/>
          </p:cNvCxnSpPr>
          <p:nvPr/>
        </p:nvCxnSpPr>
        <p:spPr>
          <a:xfrm flipV="1">
            <a:off x="6714104" y="3535869"/>
            <a:ext cx="1049357" cy="78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79AD5F8-D654-ECFA-16DC-16361C55555E}"/>
              </a:ext>
            </a:extLst>
          </p:cNvPr>
          <p:cNvSpPr txBox="1"/>
          <p:nvPr/>
        </p:nvSpPr>
        <p:spPr>
          <a:xfrm>
            <a:off x="6759613" y="1848547"/>
            <a:ext cx="827313" cy="85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C6B13A-D24A-3940-AAB2-9CD876B2E144}"/>
              </a:ext>
            </a:extLst>
          </p:cNvPr>
          <p:cNvSpPr txBox="1"/>
          <p:nvPr/>
        </p:nvSpPr>
        <p:spPr>
          <a:xfrm>
            <a:off x="6759610" y="2689922"/>
            <a:ext cx="827313" cy="85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EB755A-EBFE-0194-51FF-5FCC5530FFCE}"/>
              </a:ext>
            </a:extLst>
          </p:cNvPr>
          <p:cNvSpPr txBox="1"/>
          <p:nvPr/>
        </p:nvSpPr>
        <p:spPr>
          <a:xfrm>
            <a:off x="6759611" y="3552472"/>
            <a:ext cx="827313" cy="85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971BEE-7C31-CBBF-95E0-316DBD317F73}"/>
              </a:ext>
            </a:extLst>
          </p:cNvPr>
          <p:cNvSpPr txBox="1"/>
          <p:nvPr/>
        </p:nvSpPr>
        <p:spPr>
          <a:xfrm>
            <a:off x="7842478" y="2080545"/>
            <a:ext cx="4056597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خواندن وضعیت دکمه ها و 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RTC</a:t>
            </a:r>
          </a:p>
          <a:p>
            <a:pPr algn="ctr" rtl="1">
              <a:lnSpc>
                <a:spcPct val="200000"/>
              </a:lnSpc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به روز رسانی نمایشگر</a:t>
            </a:r>
            <a:endParaRPr lang="en-US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ctr" rtl="1">
              <a:lnSpc>
                <a:spcPct val="200000"/>
              </a:lnSpc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بروزرسانی اطلاعات از اینترنت</a:t>
            </a:r>
          </a:p>
          <a:p>
            <a:pPr algn="ctr" rtl="1">
              <a:lnSpc>
                <a:spcPct val="200000"/>
              </a:lnSpc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خاموش کردن صفحه نمایش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32D2D2-4E82-71FA-57D8-053D92138BE7}"/>
              </a:ext>
            </a:extLst>
          </p:cNvPr>
          <p:cNvSpPr txBox="1"/>
          <p:nvPr/>
        </p:nvSpPr>
        <p:spPr>
          <a:xfrm>
            <a:off x="6759610" y="4378737"/>
            <a:ext cx="827313" cy="85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C60304-34F8-0E49-2155-738A0B2EB8CD}"/>
              </a:ext>
            </a:extLst>
          </p:cNvPr>
          <p:cNvCxnSpPr>
            <a:cxnSpLocks/>
          </p:cNvCxnSpPr>
          <p:nvPr/>
        </p:nvCxnSpPr>
        <p:spPr>
          <a:xfrm flipV="1">
            <a:off x="6714104" y="4379478"/>
            <a:ext cx="1049357" cy="78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C7B6F8-3C99-307C-9BFE-A0932A39428D}"/>
              </a:ext>
            </a:extLst>
          </p:cNvPr>
          <p:cNvCxnSpPr>
            <a:cxnSpLocks/>
          </p:cNvCxnSpPr>
          <p:nvPr/>
        </p:nvCxnSpPr>
        <p:spPr>
          <a:xfrm flipV="1">
            <a:off x="6714103" y="5218091"/>
            <a:ext cx="1049357" cy="78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D833D7D-F50E-2D69-5D8C-927A789D0761}"/>
              </a:ext>
            </a:extLst>
          </p:cNvPr>
          <p:cNvCxnSpPr>
            <a:cxnSpLocks/>
          </p:cNvCxnSpPr>
          <p:nvPr/>
        </p:nvCxnSpPr>
        <p:spPr>
          <a:xfrm flipV="1">
            <a:off x="6716213" y="2696750"/>
            <a:ext cx="1049357" cy="78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359D61-5DE4-71D5-2791-8D3582784CD2}"/>
              </a:ext>
            </a:extLst>
          </p:cNvPr>
          <p:cNvSpPr txBox="1"/>
          <p:nvPr/>
        </p:nvSpPr>
        <p:spPr>
          <a:xfrm>
            <a:off x="617797" y="2080545"/>
            <a:ext cx="2253154" cy="34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F_CPU / 64</a:t>
            </a:r>
          </a:p>
          <a:p>
            <a:pPr algn="ctr"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F_CPU / 64</a:t>
            </a:r>
          </a:p>
          <a:p>
            <a:pPr algn="ctr"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DS1307 SQW</a:t>
            </a:r>
          </a:p>
          <a:p>
            <a:pPr algn="ctr">
              <a:lnSpc>
                <a:spcPct val="2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DS1307 SQW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8A8374D-F3D4-034D-3CEC-25EFB6AE3F13}"/>
              </a:ext>
            </a:extLst>
          </p:cNvPr>
          <p:cNvCxnSpPr>
            <a:cxnSpLocks/>
          </p:cNvCxnSpPr>
          <p:nvPr/>
        </p:nvCxnSpPr>
        <p:spPr>
          <a:xfrm flipV="1">
            <a:off x="3083454" y="3542418"/>
            <a:ext cx="1049357" cy="78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08FE35-F3CD-7070-FD41-3D7472B608C4}"/>
              </a:ext>
            </a:extLst>
          </p:cNvPr>
          <p:cNvCxnSpPr>
            <a:cxnSpLocks/>
          </p:cNvCxnSpPr>
          <p:nvPr/>
        </p:nvCxnSpPr>
        <p:spPr>
          <a:xfrm flipV="1">
            <a:off x="3083454" y="4386027"/>
            <a:ext cx="1049357" cy="78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9962F9-93C9-D31C-30CD-4BA952B75AA7}"/>
              </a:ext>
            </a:extLst>
          </p:cNvPr>
          <p:cNvCxnSpPr>
            <a:cxnSpLocks/>
          </p:cNvCxnSpPr>
          <p:nvPr/>
        </p:nvCxnSpPr>
        <p:spPr>
          <a:xfrm flipV="1">
            <a:off x="3083453" y="5224640"/>
            <a:ext cx="1049357" cy="78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0D9714-A498-44EF-88CE-05068D8861C4}"/>
              </a:ext>
            </a:extLst>
          </p:cNvPr>
          <p:cNvCxnSpPr>
            <a:cxnSpLocks/>
          </p:cNvCxnSpPr>
          <p:nvPr/>
        </p:nvCxnSpPr>
        <p:spPr>
          <a:xfrm flipV="1">
            <a:off x="3085563" y="2703299"/>
            <a:ext cx="1049357" cy="78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B293576-0CB1-D8CC-8590-AC18CB9BF507}"/>
              </a:ext>
            </a:extLst>
          </p:cNvPr>
          <p:cNvSpPr/>
          <p:nvPr/>
        </p:nvSpPr>
        <p:spPr>
          <a:xfrm>
            <a:off x="3731982" y="1349626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A0B96-6010-1A55-012C-7470BCE701C4}"/>
              </a:ext>
            </a:extLst>
          </p:cNvPr>
          <p:cNvSpPr txBox="1"/>
          <p:nvPr/>
        </p:nvSpPr>
        <p:spPr>
          <a:xfrm>
            <a:off x="11075617" y="76126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44528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705177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UART.h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C146C-6C56-E717-B3EA-AC3DD4A43D80}"/>
              </a:ext>
            </a:extLst>
          </p:cNvPr>
          <p:cNvSpPr txBox="1"/>
          <p:nvPr/>
        </p:nvSpPr>
        <p:spPr>
          <a:xfrm>
            <a:off x="536811" y="1228397"/>
            <a:ext cx="11800764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UART_init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8 Data, 1 Stop, No Parity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Asynchronous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38400 (Double Speed Mode)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UCSR0A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U2X0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UCSR0B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TXEN0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RXEN0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RXCIE0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TXCIE0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UCSR0C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UCSZ01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UCSZ00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UPM01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UBRR0H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UBRR0L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_STDIO_H_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uart_io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UART_writeByte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uart_io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UART_readByte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uart_io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_FDEV_SETUP_RW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stdin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uart_io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FC965F-D039-395F-A3B0-A9C4A1922B52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0D5D4-83C1-BBE9-DBFB-3C48F4F63841}"/>
              </a:ext>
            </a:extLst>
          </p:cNvPr>
          <p:cNvSpPr txBox="1"/>
          <p:nvPr/>
        </p:nvSpPr>
        <p:spPr>
          <a:xfrm>
            <a:off x="11070855" y="76673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50434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705177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UART.h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9B4C7-5544-F6E9-E885-C6BB21DE5190}"/>
              </a:ext>
            </a:extLst>
          </p:cNvPr>
          <p:cNvSpPr txBox="1"/>
          <p:nvPr/>
        </p:nvSpPr>
        <p:spPr>
          <a:xfrm>
            <a:off x="6663518" y="1995186"/>
            <a:ext cx="60937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UART_writeStr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_STDIO_H_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#else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size;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UART_writeByte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(str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DE6B4-6867-39A5-8B4B-0F2A517B1F07}"/>
              </a:ext>
            </a:extLst>
          </p:cNvPr>
          <p:cNvSpPr txBox="1"/>
          <p:nvPr/>
        </p:nvSpPr>
        <p:spPr>
          <a:xfrm>
            <a:off x="645994" y="1995185"/>
            <a:ext cx="62438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UART_readByte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UCSR0A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RXC0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UDR0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UART_writeByte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UCSR0A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UDRE0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UDR0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27817B-4691-90B2-2B25-9D33E2C3A58E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15FEAF-64EB-9049-6A48-FA49F5356A7A}"/>
              </a:ext>
            </a:extLst>
          </p:cNvPr>
          <p:cNvSpPr txBox="1"/>
          <p:nvPr/>
        </p:nvSpPr>
        <p:spPr>
          <a:xfrm>
            <a:off x="11080380" y="80437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74576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705177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SPI.h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5F596-8EBE-6F06-3357-981CEB664B4C}"/>
              </a:ext>
            </a:extLst>
          </p:cNvPr>
          <p:cNvSpPr txBox="1"/>
          <p:nvPr/>
        </p:nvSpPr>
        <p:spPr>
          <a:xfrm>
            <a:off x="645994" y="4398497"/>
            <a:ext cx="59340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SPI_writeByte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SPDR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write byte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SPSR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SPIF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20BF0-8F22-B6AC-619A-33C4885BD879}"/>
              </a:ext>
            </a:extLst>
          </p:cNvPr>
          <p:cNvSpPr txBox="1"/>
          <p:nvPr/>
        </p:nvSpPr>
        <p:spPr>
          <a:xfrm>
            <a:off x="645994" y="1395063"/>
            <a:ext cx="110234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SPI_init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DDRB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SR_SRCLR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SR_SER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SR_RCLK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SR_SRCLK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fa-IR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SPCR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SPE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DORD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MSTR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F74E3-23B1-FB5B-CC18-E1535D191290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C4AE8-24EB-1FC9-3825-5915E5BCA162}"/>
              </a:ext>
            </a:extLst>
          </p:cNvPr>
          <p:cNvSpPr txBox="1"/>
          <p:nvPr/>
        </p:nvSpPr>
        <p:spPr>
          <a:xfrm>
            <a:off x="11075617" y="76673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64482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705177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I2C.h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2C886D-075B-D70D-1B3A-E18041B7CFC2}"/>
              </a:ext>
            </a:extLst>
          </p:cNvPr>
          <p:cNvSpPr txBox="1"/>
          <p:nvPr/>
        </p:nvSpPr>
        <p:spPr>
          <a:xfrm>
            <a:off x="645994" y="3910550"/>
            <a:ext cx="60937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I2C_init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cpuF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= 100000 * (16 + 2 * TWBR);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TWBR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TWSR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TWEA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A3F3A0-41CA-E924-5ADA-03CA1939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94" y="2290375"/>
            <a:ext cx="6999597" cy="10335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FF058-AA83-4826-D30B-E95CB4FEBC99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D100D-AFE9-7435-C3CC-9053E3AF5AB9}"/>
              </a:ext>
            </a:extLst>
          </p:cNvPr>
          <p:cNvSpPr txBox="1"/>
          <p:nvPr/>
        </p:nvSpPr>
        <p:spPr>
          <a:xfrm>
            <a:off x="11070855" y="76673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02443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595993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I2C.h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41294-A8FF-2404-405F-163644FF12B4}"/>
              </a:ext>
            </a:extLst>
          </p:cNvPr>
          <p:cNvSpPr txBox="1"/>
          <p:nvPr/>
        </p:nvSpPr>
        <p:spPr>
          <a:xfrm>
            <a:off x="427632" y="1166842"/>
            <a:ext cx="90771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I2C_startTransmission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SLA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								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	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			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TWSTA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		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uint64_t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timeOutMS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274C1A-E193-9C8B-4D7D-3F062920B893}"/>
              </a:ext>
            </a:extLst>
          </p:cNvPr>
          <p:cNvCxnSpPr>
            <a:cxnSpLocks/>
          </p:cNvCxnSpPr>
          <p:nvPr/>
        </p:nvCxnSpPr>
        <p:spPr>
          <a:xfrm>
            <a:off x="6673755" y="1166842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BE48D9-21B6-701F-EE61-EC7194CE34F4}"/>
              </a:ext>
            </a:extLst>
          </p:cNvPr>
          <p:cNvSpPr txBox="1"/>
          <p:nvPr/>
        </p:nvSpPr>
        <p:spPr>
          <a:xfrm>
            <a:off x="6673755" y="1166842"/>
            <a:ext cx="60979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TWI_STATUS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TW_START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TWDR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SLA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timeOutMS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TW_STATUS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TW_MT_SLA_ACK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6B8159-068E-CA57-2C63-A30E6270C1A9}"/>
              </a:ext>
            </a:extLst>
          </p:cNvPr>
          <p:cNvSpPr/>
          <p:nvPr/>
        </p:nvSpPr>
        <p:spPr>
          <a:xfrm>
            <a:off x="3731982" y="1067323"/>
            <a:ext cx="8253810" cy="9951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781B2-2A09-10F3-B4B8-46B64DB24E5A}"/>
              </a:ext>
            </a:extLst>
          </p:cNvPr>
          <p:cNvSpPr txBox="1"/>
          <p:nvPr/>
        </p:nvSpPr>
        <p:spPr>
          <a:xfrm>
            <a:off x="11070855" y="65754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8208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233B06-4A76-5D57-0F57-681A0B184432}"/>
              </a:ext>
            </a:extLst>
          </p:cNvPr>
          <p:cNvSpPr txBox="1"/>
          <p:nvPr/>
        </p:nvSpPr>
        <p:spPr>
          <a:xfrm>
            <a:off x="8011235" y="705177"/>
            <a:ext cx="2770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cs typeface="B Nazanin" panose="00000400000000000000" pitchFamily="2" charset="-78"/>
              </a:rPr>
              <a:t>فهرست:</a:t>
            </a:r>
            <a:endParaRPr lang="en-US" sz="2800" b="1" dirty="0"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963FC-CC77-B3B6-FA2B-FC6852726FDA}"/>
              </a:ext>
            </a:extLst>
          </p:cNvPr>
          <p:cNvSpPr txBox="1"/>
          <p:nvPr/>
        </p:nvSpPr>
        <p:spPr>
          <a:xfrm>
            <a:off x="3822510" y="1426150"/>
            <a:ext cx="67306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1- انتظارات از پروژه</a:t>
            </a:r>
          </a:p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2- طرح کلی</a:t>
            </a:r>
          </a:p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3-  معرفی بخش ها</a:t>
            </a:r>
          </a:p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3-1- میکروکنترلر 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ATMega328p</a:t>
            </a: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3-2- ماژول </a:t>
            </a:r>
            <a:r>
              <a:rPr lang="en-US" sz="24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TinyRTC</a:t>
            </a:r>
            <a:endParaRPr lang="en-US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3-3- میکروکنترلر 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ESP32</a:t>
            </a:r>
          </a:p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3-4- نمایشگر 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LCD</a:t>
            </a: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3-5- آی سی 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74HC595</a:t>
            </a: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4- پیاده سازی</a:t>
            </a:r>
          </a:p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4-1- نرم افزار</a:t>
            </a:r>
          </a:p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4-2- سخت افزار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C8B962-8E6D-BF8F-D1A5-B200C98A64AD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75204-C75E-136A-135F-F0CE0C623C4D}"/>
              </a:ext>
            </a:extLst>
          </p:cNvPr>
          <p:cNvSpPr txBox="1"/>
          <p:nvPr/>
        </p:nvSpPr>
        <p:spPr>
          <a:xfrm>
            <a:off x="11070855" y="70517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08549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514108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I2C.h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274C1A-E193-9C8B-4D7D-3F062920B893}"/>
              </a:ext>
            </a:extLst>
          </p:cNvPr>
          <p:cNvCxnSpPr>
            <a:cxnSpLocks/>
          </p:cNvCxnSpPr>
          <p:nvPr/>
        </p:nvCxnSpPr>
        <p:spPr>
          <a:xfrm>
            <a:off x="5923128" y="1166842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5DC66C-4C9F-D313-105F-7361AA202439}"/>
              </a:ext>
            </a:extLst>
          </p:cNvPr>
          <p:cNvSpPr txBox="1"/>
          <p:nvPr/>
        </p:nvSpPr>
        <p:spPr>
          <a:xfrm>
            <a:off x="580031" y="1135336"/>
            <a:ext cx="60937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uint64_t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TWDR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_BV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uint64_t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timeOutMS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TW_STATUS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TW_MT_DATA_ACK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CCFE8-8B90-D80E-1CCB-335781AA12FB}"/>
              </a:ext>
            </a:extLst>
          </p:cNvPr>
          <p:cNvSpPr txBox="1"/>
          <p:nvPr/>
        </p:nvSpPr>
        <p:spPr>
          <a:xfrm>
            <a:off x="6673755" y="2124081"/>
            <a:ext cx="60937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\0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F43FBE-CB99-4308-3CC2-EDB234AACBD0}"/>
              </a:ext>
            </a:extLst>
          </p:cNvPr>
          <p:cNvSpPr/>
          <p:nvPr/>
        </p:nvSpPr>
        <p:spPr>
          <a:xfrm>
            <a:off x="3731982" y="100636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F65A8-285E-D4B9-A1EA-BDB28C2E05A5}"/>
              </a:ext>
            </a:extLst>
          </p:cNvPr>
          <p:cNvSpPr txBox="1"/>
          <p:nvPr/>
        </p:nvSpPr>
        <p:spPr>
          <a:xfrm>
            <a:off x="11066093" y="5756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03161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483625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I2C.h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274C1A-E193-9C8B-4D7D-3F062920B893}"/>
              </a:ext>
            </a:extLst>
          </p:cNvPr>
          <p:cNvCxnSpPr>
            <a:cxnSpLocks/>
          </p:cNvCxnSpPr>
          <p:nvPr/>
        </p:nvCxnSpPr>
        <p:spPr>
          <a:xfrm>
            <a:off x="6123295" y="1166842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018F8B-E795-A66C-DB94-0CF5E15A350D}"/>
              </a:ext>
            </a:extLst>
          </p:cNvPr>
          <p:cNvSpPr txBox="1"/>
          <p:nvPr/>
        </p:nvSpPr>
        <p:spPr>
          <a:xfrm>
            <a:off x="194481" y="1480579"/>
            <a:ext cx="686141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I2C_readByte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uint64_t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TWEN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TWINT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TWEA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TWINT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timeOutMS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TW_STATUS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TW_MR_DATA_ACK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TWDR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349CD-F501-66F0-7828-F27CDCDEC6E6}"/>
              </a:ext>
            </a:extLst>
          </p:cNvPr>
          <p:cNvSpPr txBox="1"/>
          <p:nvPr/>
        </p:nvSpPr>
        <p:spPr>
          <a:xfrm>
            <a:off x="6338249" y="1480579"/>
            <a:ext cx="609372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TWEN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TWINT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TWINT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timeOutMS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setBit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eReg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ERROR_I2C);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TW_STATUS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TW_MR_DATA_NACK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TWDR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5E7F69-00C1-A675-9780-F222394CA707}"/>
              </a:ext>
            </a:extLst>
          </p:cNvPr>
          <p:cNvSpPr/>
          <p:nvPr/>
        </p:nvSpPr>
        <p:spPr>
          <a:xfrm>
            <a:off x="3731982" y="10520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62899-135A-5CF4-1E7F-74F6FBDF63E7}"/>
              </a:ext>
            </a:extLst>
          </p:cNvPr>
          <p:cNvSpPr txBox="1"/>
          <p:nvPr/>
        </p:nvSpPr>
        <p:spPr>
          <a:xfrm>
            <a:off x="11070855" y="54518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41706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596452" y="595993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I2C.h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767D5-B42B-9EAB-A296-B2C27D5A2830}"/>
              </a:ext>
            </a:extLst>
          </p:cNvPr>
          <p:cNvSpPr txBox="1"/>
          <p:nvPr/>
        </p:nvSpPr>
        <p:spPr>
          <a:xfrm>
            <a:off x="645994" y="2057360"/>
            <a:ext cx="783040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I2C_stopTransmission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	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TWSTO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			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			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uint64_t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TWSTO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timeOutMS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0534F-E8BF-4592-FC95-EF449AEEEBBB}"/>
              </a:ext>
            </a:extLst>
          </p:cNvPr>
          <p:cNvSpPr txBox="1"/>
          <p:nvPr/>
        </p:nvSpPr>
        <p:spPr>
          <a:xfrm>
            <a:off x="6096000" y="2048414"/>
            <a:ext cx="63532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if_I2C_startTransmission(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                                   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{                                     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I2C_startTransmission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(X, Y)) 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                    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D4A084-FB01-8ED8-9616-749E8371CCEF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6B1D1-D7DF-D3D4-1213-214B9B178957}"/>
              </a:ext>
            </a:extLst>
          </p:cNvPr>
          <p:cNvSpPr txBox="1"/>
          <p:nvPr/>
        </p:nvSpPr>
        <p:spPr>
          <a:xfrm>
            <a:off x="11051805" y="65754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65408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317577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LCD.h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25ADD-539B-1C85-93AA-F1EB5C86DA95}"/>
              </a:ext>
            </a:extLst>
          </p:cNvPr>
          <p:cNvCxnSpPr>
            <a:cxnSpLocks/>
          </p:cNvCxnSpPr>
          <p:nvPr/>
        </p:nvCxnSpPr>
        <p:spPr>
          <a:xfrm>
            <a:off x="6396250" y="1166842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E290D-46C1-A31D-48FC-E62DDDF41AAF}"/>
              </a:ext>
            </a:extLst>
          </p:cNvPr>
          <p:cNvSpPr txBox="1"/>
          <p:nvPr/>
        </p:nvSpPr>
        <p:spPr>
          <a:xfrm>
            <a:off x="375314" y="900460"/>
            <a:ext cx="602093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reverseBits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delay_us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CLK_SR_SRCLR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SPI_writeByte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	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				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CLK_SR_RCLK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delay_us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CLK_SR_SRCLR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SPI_writeByte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	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				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				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CLK_SR_RCLK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FAC6B-DE25-048B-9FA1-09FA89861401}"/>
              </a:ext>
            </a:extLst>
          </p:cNvPr>
          <p:cNvSpPr txBox="1"/>
          <p:nvPr/>
        </p:nvSpPr>
        <p:spPr>
          <a:xfrm>
            <a:off x="6396247" y="1166842"/>
            <a:ext cx="60937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delay_us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CLK_SR_SRCLR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SPI_writeByte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				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				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CLK_SR_RCLK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delay_us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CLK_SR_SRCLR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SPI_writeByte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	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		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				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CLK_SR_RCLK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0F29D4-9CD4-D2B6-8EBC-250C8776A380}"/>
              </a:ext>
            </a:extLst>
          </p:cNvPr>
          <p:cNvSpPr/>
          <p:nvPr/>
        </p:nvSpPr>
        <p:spPr>
          <a:xfrm>
            <a:off x="3731982" y="88444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C49D-C83B-AA5F-6522-016A0F7A9857}"/>
              </a:ext>
            </a:extLst>
          </p:cNvPr>
          <p:cNvSpPr txBox="1"/>
          <p:nvPr/>
        </p:nvSpPr>
        <p:spPr>
          <a:xfrm>
            <a:off x="11027040" y="37913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78080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331225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LCD.h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25ADD-539B-1C85-93AA-F1EB5C86DA95}"/>
              </a:ext>
            </a:extLst>
          </p:cNvPr>
          <p:cNvCxnSpPr>
            <a:cxnSpLocks/>
          </p:cNvCxnSpPr>
          <p:nvPr/>
        </p:nvCxnSpPr>
        <p:spPr>
          <a:xfrm>
            <a:off x="5468202" y="1114714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69ADBE-040C-B67A-7B07-E9E26B09B517}"/>
              </a:ext>
            </a:extLst>
          </p:cNvPr>
          <p:cNvSpPr txBox="1"/>
          <p:nvPr/>
        </p:nvSpPr>
        <p:spPr>
          <a:xfrm>
            <a:off x="278775" y="1437879"/>
            <a:ext cx="60937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LCD_init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 Return home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 bit – 2 line - Font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0b00101100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On - Cursor – Blink 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E2161-6FC5-1E2D-6960-A93EE167DD0D}"/>
              </a:ext>
            </a:extLst>
          </p:cNvPr>
          <p:cNvSpPr txBox="1"/>
          <p:nvPr/>
        </p:nvSpPr>
        <p:spPr>
          <a:xfrm>
            <a:off x="278775" y="4075329"/>
            <a:ext cx="6093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LCD_setCo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coordination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setCo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coordination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50F11-B691-274E-4BB2-1CA6D5FEB178}"/>
              </a:ext>
            </a:extLst>
          </p:cNvPr>
          <p:cNvSpPr txBox="1"/>
          <p:nvPr/>
        </p:nvSpPr>
        <p:spPr>
          <a:xfrm>
            <a:off x="5468201" y="3555575"/>
            <a:ext cx="609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DFFC91-E7B5-0252-648E-88BB97C29797}"/>
              </a:ext>
            </a:extLst>
          </p:cNvPr>
          <p:cNvSpPr txBox="1"/>
          <p:nvPr/>
        </p:nvSpPr>
        <p:spPr>
          <a:xfrm>
            <a:off x="5468200" y="1231179"/>
            <a:ext cx="67237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COMMAND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NO_CO_CHANGE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LCD_clear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LCD_writeByte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0x01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COMMAND)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LCD_setCo</a:t>
            </a:r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E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s-E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LCD_writeByte</a:t>
            </a:r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0xC0</a:t>
            </a:r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0x80</a:t>
            </a:r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E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x, COMMAND)</a:t>
            </a:r>
            <a:endParaRPr lang="es-E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D704F0-3153-9B5B-B5EE-F9F425630BC6}"/>
              </a:ext>
            </a:extLst>
          </p:cNvPr>
          <p:cNvSpPr/>
          <p:nvPr/>
        </p:nvSpPr>
        <p:spPr>
          <a:xfrm>
            <a:off x="3731982" y="91492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7E002-C06F-4053-BCC7-073596F0576A}"/>
              </a:ext>
            </a:extLst>
          </p:cNvPr>
          <p:cNvSpPr txBox="1"/>
          <p:nvPr/>
        </p:nvSpPr>
        <p:spPr>
          <a:xfrm>
            <a:off x="11113574" y="39516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980867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336001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LCD.h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25ADD-539B-1C85-93AA-F1EB5C86DA95}"/>
              </a:ext>
            </a:extLst>
          </p:cNvPr>
          <p:cNvCxnSpPr>
            <a:cxnSpLocks/>
          </p:cNvCxnSpPr>
          <p:nvPr/>
        </p:nvCxnSpPr>
        <p:spPr>
          <a:xfrm>
            <a:off x="5761970" y="1166842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A9D722-9596-F5A4-3D5F-52633DBA373F}"/>
              </a:ext>
            </a:extLst>
          </p:cNvPr>
          <p:cNvSpPr txBox="1"/>
          <p:nvPr/>
        </p:nvSpPr>
        <p:spPr>
          <a:xfrm>
            <a:off x="5756032" y="3429000"/>
            <a:ext cx="60979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LCD_setCo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F0E46-0F17-715B-C41C-3317252E931F}"/>
              </a:ext>
            </a:extLst>
          </p:cNvPr>
          <p:cNvSpPr txBox="1"/>
          <p:nvPr/>
        </p:nvSpPr>
        <p:spPr>
          <a:xfrm>
            <a:off x="5761970" y="1629771"/>
            <a:ext cx="609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651016-2191-14EB-E595-A70B13A4AFF8}"/>
              </a:ext>
            </a:extLst>
          </p:cNvPr>
          <p:cNvSpPr txBox="1"/>
          <p:nvPr/>
        </p:nvSpPr>
        <p:spPr>
          <a:xfrm>
            <a:off x="201881" y="532433"/>
            <a:ext cx="66264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...)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determine required buffer size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va_list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va_start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vsnprintf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va_end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format message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va_start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vsnprintf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va_end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208807-437E-D645-D8F2-4CA32E9316F7}"/>
              </a:ext>
            </a:extLst>
          </p:cNvPr>
          <p:cNvSpPr/>
          <p:nvPr/>
        </p:nvSpPr>
        <p:spPr>
          <a:xfrm>
            <a:off x="3731982" y="91492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824A1-47B1-78B1-48D1-02737A00507D}"/>
              </a:ext>
            </a:extLst>
          </p:cNvPr>
          <p:cNvSpPr txBox="1"/>
          <p:nvPr/>
        </p:nvSpPr>
        <p:spPr>
          <a:xfrm>
            <a:off x="11080380" y="39296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65230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4610100" y="280869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RTC.h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25ADD-539B-1C85-93AA-F1EB5C86DA95}"/>
              </a:ext>
            </a:extLst>
          </p:cNvPr>
          <p:cNvCxnSpPr>
            <a:cxnSpLocks/>
          </p:cNvCxnSpPr>
          <p:nvPr/>
        </p:nvCxnSpPr>
        <p:spPr>
          <a:xfrm>
            <a:off x="5631342" y="1297471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14AA74-DE46-2A90-2123-29E527DB3577}"/>
              </a:ext>
            </a:extLst>
          </p:cNvPr>
          <p:cNvSpPr txBox="1"/>
          <p:nvPr/>
        </p:nvSpPr>
        <p:spPr>
          <a:xfrm>
            <a:off x="5631341" y="867044"/>
            <a:ext cx="6097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weekDay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monthDay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year16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;}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time_t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0767F8-B794-4ABB-4DDA-147F0E8A08BD}"/>
              </a:ext>
            </a:extLst>
          </p:cNvPr>
          <p:cNvSpPr txBox="1"/>
          <p:nvPr/>
        </p:nvSpPr>
        <p:spPr>
          <a:xfrm>
            <a:off x="238212" y="5880419"/>
            <a:ext cx="43201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RTC_setTime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time_t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129B1-6032-EF1D-8F33-E75EE8138613}"/>
              </a:ext>
            </a:extLst>
          </p:cNvPr>
          <p:cNvSpPr txBox="1"/>
          <p:nvPr/>
        </p:nvSpPr>
        <p:spPr>
          <a:xfrm>
            <a:off x="238212" y="802336"/>
            <a:ext cx="635329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RTC_setTime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weekDay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monthDay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if_I2C_startTransmission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DS1307_ADDRESS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B3B3B"/>
                </a:solidFill>
                <a:latin typeface="Consolas" panose="020B0609020204030204" pitchFamily="49" charset="0"/>
              </a:rPr>
              <a:t>								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TW_WRITE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if_I2C_writeByte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if_I2C_writeByte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if_I2C_writeByte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if_I2C_writeByte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if_I2C_writeByte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weekDay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if_I2C_writeByte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monthDay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if_I2C_writeByte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if_I2C_writeByte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I2C_stopTransmission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6DD9F-6026-0F99-B723-472725A4648F}"/>
              </a:ext>
            </a:extLst>
          </p:cNvPr>
          <p:cNvSpPr txBox="1"/>
          <p:nvPr/>
        </p:nvSpPr>
        <p:spPr>
          <a:xfrm>
            <a:off x="5631340" y="2907327"/>
            <a:ext cx="68971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RTC_getTime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time_t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if_I2C_startTransmission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DS1307_ADDRESS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TW_WRITE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if_I2C_writeByte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if_I2C_stopTransmission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if_I2C_startTransmission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DS1307_ADDRESS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TW_READ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if_I2C_readByte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if_I2C_readByte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if_I2C_readByte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if_I2C_readByte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weekDay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if_I2C_readByte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monthDay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if_I2C_readByte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if_I2C_readByte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pTime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I2C_stopTransmission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772DE5-5F3B-B080-B0CE-B2C23EE2484C}"/>
              </a:ext>
            </a:extLst>
          </p:cNvPr>
          <p:cNvSpPr/>
          <p:nvPr/>
        </p:nvSpPr>
        <p:spPr>
          <a:xfrm>
            <a:off x="3731982" y="77776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71042-675A-6BB8-EE01-4F880FB37FCE}"/>
              </a:ext>
            </a:extLst>
          </p:cNvPr>
          <p:cNvSpPr txBox="1"/>
          <p:nvPr/>
        </p:nvSpPr>
        <p:spPr>
          <a:xfrm>
            <a:off x="11080380" y="34242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555168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2129051" y="486811"/>
            <a:ext cx="8652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main.cpp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دستورات اولیه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25ADD-539B-1C85-93AA-F1EB5C86DA95}"/>
              </a:ext>
            </a:extLst>
          </p:cNvPr>
          <p:cNvCxnSpPr>
            <a:cxnSpLocks/>
          </p:cNvCxnSpPr>
          <p:nvPr/>
        </p:nvCxnSpPr>
        <p:spPr>
          <a:xfrm>
            <a:off x="6236984" y="1071841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4C9FE2-F71B-7623-E7DA-68A30FD162AD}"/>
              </a:ext>
            </a:extLst>
          </p:cNvPr>
          <p:cNvSpPr txBox="1"/>
          <p:nvPr/>
        </p:nvSpPr>
        <p:spPr>
          <a:xfrm>
            <a:off x="341416" y="1166842"/>
            <a:ext cx="60979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F_CPU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SPI_init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SPI_writeByte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LCD_init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LCD_clear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MClock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v0.1"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I2C_init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27ED1-33C9-2C98-2476-1F88E74381D0}"/>
              </a:ext>
            </a:extLst>
          </p:cNvPr>
          <p:cNvSpPr txBox="1"/>
          <p:nvPr/>
        </p:nvSpPr>
        <p:spPr>
          <a:xfrm>
            <a:off x="6439394" y="1256805"/>
            <a:ext cx="60979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TCCR0A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WGM01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TCCR0B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CS02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OCR0A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TCNT0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TIMSK0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OCF0A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TCCR1B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|=	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CS12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CS11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				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CS10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				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WGM12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OCR1AH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0x7F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OCR1AL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0xFF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TIMSK1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OCF1A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uint64_t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67334F-DFAD-0EB4-B3C0-6E87C0605457}"/>
              </a:ext>
            </a:extLst>
          </p:cNvPr>
          <p:cNvSpPr/>
          <p:nvPr/>
        </p:nvSpPr>
        <p:spPr>
          <a:xfrm>
            <a:off x="3731982" y="100636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D2D70-A89B-8BA5-C225-F3E31C32ABE3}"/>
              </a:ext>
            </a:extLst>
          </p:cNvPr>
          <p:cNvSpPr txBox="1"/>
          <p:nvPr/>
        </p:nvSpPr>
        <p:spPr>
          <a:xfrm>
            <a:off x="11085143" y="54753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765459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2374710" y="385900"/>
            <a:ext cx="8407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main.cpp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حلقه اصلی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25ADD-539B-1C85-93AA-F1EB5C86DA95}"/>
              </a:ext>
            </a:extLst>
          </p:cNvPr>
          <p:cNvCxnSpPr>
            <a:cxnSpLocks/>
          </p:cNvCxnSpPr>
          <p:nvPr/>
        </p:nvCxnSpPr>
        <p:spPr>
          <a:xfrm>
            <a:off x="6236984" y="1071841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0E199F-3EE7-99E7-80D3-7061537E35AD}"/>
              </a:ext>
            </a:extLst>
          </p:cNvPr>
          <p:cNvSpPr txBox="1"/>
          <p:nvPr/>
        </p:nvSpPr>
        <p:spPr>
          <a:xfrm>
            <a:off x="327768" y="511258"/>
            <a:ext cx="609797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SLEEP_TIMEOUT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clearBit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PORTC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PC0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LCD_clear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set_sleep_mode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SLEEP_MODE_PWR_DOWN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sleep_bod_disable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sleep_enable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sleep_cpu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sleep_disable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setBit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PORTC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PC0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updateLCD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DA6EF-4F49-080B-CFC4-6711DBF22FA6}"/>
              </a:ext>
            </a:extLst>
          </p:cNvPr>
          <p:cNvSpPr txBox="1"/>
          <p:nvPr/>
        </p:nvSpPr>
        <p:spPr>
          <a:xfrm>
            <a:off x="6236984" y="1166842"/>
            <a:ext cx="60979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READ_DS1307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RTC_getTime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clearBit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READ_DS1307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READ_BUTTONS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readButtons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clearBit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READ_BUTTONS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E2F60A-5F74-A46C-566F-4CCA99E2C1CD}"/>
              </a:ext>
            </a:extLst>
          </p:cNvPr>
          <p:cNvSpPr/>
          <p:nvPr/>
        </p:nvSpPr>
        <p:spPr>
          <a:xfrm>
            <a:off x="3731982" y="96064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4F741F-CF51-94D4-211F-DE2F3661818D}"/>
              </a:ext>
            </a:extLst>
          </p:cNvPr>
          <p:cNvSpPr txBox="1"/>
          <p:nvPr/>
        </p:nvSpPr>
        <p:spPr>
          <a:xfrm>
            <a:off x="11070855" y="44745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291472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2947916" y="486811"/>
            <a:ext cx="78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main.cpp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حلقه اصلی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27CC9-5C7E-4899-DA1C-E229D03FD596}"/>
              </a:ext>
            </a:extLst>
          </p:cNvPr>
          <p:cNvSpPr txBox="1"/>
          <p:nvPr/>
        </p:nvSpPr>
        <p:spPr>
          <a:xfrm>
            <a:off x="269634" y="1405822"/>
            <a:ext cx="61692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UPDATE_TIME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clearBit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UPDATE_TIME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ESP_getTime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espTime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RTC_setTime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espTime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UPDATE_LOCATION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clearBit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UPDATE_LOCATION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ESP_getLocation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0540D-A14C-D266-67E3-603C163816A8}"/>
              </a:ext>
            </a:extLst>
          </p:cNvPr>
          <p:cNvSpPr/>
          <p:nvPr/>
        </p:nvSpPr>
        <p:spPr>
          <a:xfrm>
            <a:off x="3731982" y="11282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64D77-214C-BC64-D36B-6B230562301B}"/>
              </a:ext>
            </a:extLst>
          </p:cNvPr>
          <p:cNvSpPr txBox="1"/>
          <p:nvPr/>
        </p:nvSpPr>
        <p:spPr>
          <a:xfrm>
            <a:off x="11061330" y="54836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927924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B40DE8-471E-632F-3535-3FA0BACB5EB9}"/>
              </a:ext>
            </a:extLst>
          </p:cNvPr>
          <p:cNvSpPr txBox="1"/>
          <p:nvPr/>
        </p:nvSpPr>
        <p:spPr>
          <a:xfrm>
            <a:off x="7837714" y="705177"/>
            <a:ext cx="2944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cs typeface="B Nazanin" panose="00000400000000000000" pitchFamily="2" charset="-78"/>
              </a:rPr>
              <a:t>خواسته های پروژه: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AAC80-9166-745A-D089-10B576BCC88C}"/>
              </a:ext>
            </a:extLst>
          </p:cNvPr>
          <p:cNvSpPr txBox="1"/>
          <p:nvPr/>
        </p:nvSpPr>
        <p:spPr>
          <a:xfrm>
            <a:off x="3822510" y="1426150"/>
            <a:ext cx="673062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نمایش و نگهداری ساعت و تاریخ دقیق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توانایی بروزرسانی زمان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تنظیم دستی زمان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نمایش اطلاعات مکانی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نمایش متن دلخواه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مدیریت مصرف انرژی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31AAA5-BAFA-1D62-64EB-0AA963F36ECE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9102A-8622-81BC-73FA-7946D8A620DF}"/>
              </a:ext>
            </a:extLst>
          </p:cNvPr>
          <p:cNvSpPr txBox="1"/>
          <p:nvPr/>
        </p:nvSpPr>
        <p:spPr>
          <a:xfrm>
            <a:off x="11070855" y="70517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37619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2161075" y="416257"/>
            <a:ext cx="9130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main.cpp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پاسخ به وقفه ها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B130C-32CD-C392-2E1D-F0915F74A7A2}"/>
              </a:ext>
            </a:extLst>
          </p:cNvPr>
          <p:cNvSpPr txBox="1"/>
          <p:nvPr/>
        </p:nvSpPr>
        <p:spPr>
          <a:xfrm>
            <a:off x="255321" y="181958"/>
            <a:ext cx="6097978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TIMER0_COMPA_vect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setBit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READ_BUTTONS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MODE_BT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setBit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READ_DS1307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clockMS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54192-7C5C-61F9-BB20-F15103851198}"/>
              </a:ext>
            </a:extLst>
          </p:cNvPr>
          <p:cNvSpPr txBox="1"/>
          <p:nvPr/>
        </p:nvSpPr>
        <p:spPr>
          <a:xfrm>
            <a:off x="6094022" y="1305341"/>
            <a:ext cx="60979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TIMER1_COMPA_vect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MODE_BT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setBit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UPDATE_LOCATION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setBit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UPDATE_TIME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7CA19-28BC-ECDF-80B4-1CEB334AAB5E}"/>
              </a:ext>
            </a:extLst>
          </p:cNvPr>
          <p:cNvSpPr txBox="1"/>
          <p:nvPr/>
        </p:nvSpPr>
        <p:spPr>
          <a:xfrm>
            <a:off x="255321" y="3567499"/>
            <a:ext cx="609797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TWI_vect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TW_STATUS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TW_SR_DATA_ACK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TWDR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strcat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btMessage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603B1B-1725-D667-259D-688C1FCEF1B4}"/>
              </a:ext>
            </a:extLst>
          </p:cNvPr>
          <p:cNvCxnSpPr>
            <a:cxnSpLocks/>
          </p:cNvCxnSpPr>
          <p:nvPr/>
        </p:nvCxnSpPr>
        <p:spPr>
          <a:xfrm>
            <a:off x="5761971" y="1166842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354F12B-5754-07BE-B831-21C216D2034B}"/>
              </a:ext>
            </a:extLst>
          </p:cNvPr>
          <p:cNvSpPr/>
          <p:nvPr/>
        </p:nvSpPr>
        <p:spPr>
          <a:xfrm>
            <a:off x="3731982" y="99112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BC6C3-EB00-E717-A62B-99C63D7C15D4}"/>
              </a:ext>
            </a:extLst>
          </p:cNvPr>
          <p:cNvSpPr txBox="1"/>
          <p:nvPr/>
        </p:nvSpPr>
        <p:spPr>
          <a:xfrm>
            <a:off x="11291428" y="47781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128583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74F2FF-7F57-0963-BBCF-921AD222188A}"/>
              </a:ext>
            </a:extLst>
          </p:cNvPr>
          <p:cNvSpPr txBox="1"/>
          <p:nvPr/>
        </p:nvSpPr>
        <p:spPr>
          <a:xfrm>
            <a:off x="356260" y="457706"/>
            <a:ext cx="1221970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updateLCD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MODE_TIME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LCD_clear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20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cTime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weekDayStr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											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cTime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cTime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cTime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monthDay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cTime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cTime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cTime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MODE_LOCATION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LCD_clear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MODE_BT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LCD_clear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strlen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btMessage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LCD_writeStr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btMessage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strlen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btMessage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3193576" y="705177"/>
            <a:ext cx="7588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main.cpp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توابع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2122A-0628-9AA4-F049-04E69E65E1E1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5CFB6-8B64-DB49-1E74-3EDBB0344A72}"/>
              </a:ext>
            </a:extLst>
          </p:cNvPr>
          <p:cNvSpPr txBox="1"/>
          <p:nvPr/>
        </p:nvSpPr>
        <p:spPr>
          <a:xfrm>
            <a:off x="11041982" y="76673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699729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2402006" y="330311"/>
            <a:ext cx="837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main.cpp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توابع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A301D-8599-8053-C605-ED4D1B3F6C09}"/>
              </a:ext>
            </a:extLst>
          </p:cNvPr>
          <p:cNvSpPr txBox="1"/>
          <p:nvPr/>
        </p:nvSpPr>
        <p:spPr>
          <a:xfrm>
            <a:off x="198913" y="953087"/>
            <a:ext cx="60979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readButtons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buttonStates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SW1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SW2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SW3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buttonStates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MODE_TIME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clearBit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ESP_writeCommand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ESP32_COMMAND_TIME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D96D5-D881-EF69-0751-0F23F8AA3557}"/>
              </a:ext>
            </a:extLst>
          </p:cNvPr>
          <p:cNvSpPr txBox="1"/>
          <p:nvPr/>
        </p:nvSpPr>
        <p:spPr>
          <a:xfrm>
            <a:off x="6094022" y="953087"/>
            <a:ext cx="60979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MODE_LOCATION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clearBit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ESP_writeCommand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ESP32_COMMAND_LOCATION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MODE_BT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setBit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TWCR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ESP_writeCommand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ESP32_COMMAND_BT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F7989B-009C-C1F8-9A6B-0368179E0F80}"/>
              </a:ext>
            </a:extLst>
          </p:cNvPr>
          <p:cNvCxnSpPr>
            <a:cxnSpLocks/>
          </p:cNvCxnSpPr>
          <p:nvPr/>
        </p:nvCxnSpPr>
        <p:spPr>
          <a:xfrm>
            <a:off x="5951976" y="1131218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ADA3228-3565-A0E5-0439-2458C6721074}"/>
              </a:ext>
            </a:extLst>
          </p:cNvPr>
          <p:cNvSpPr/>
          <p:nvPr/>
        </p:nvSpPr>
        <p:spPr>
          <a:xfrm>
            <a:off x="3731982" y="86920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C10EF-FC26-BE76-2A4E-15A6FEE8A0E0}"/>
              </a:ext>
            </a:extLst>
          </p:cNvPr>
          <p:cNvSpPr txBox="1"/>
          <p:nvPr/>
        </p:nvSpPr>
        <p:spPr>
          <a:xfrm>
            <a:off x="11058155" y="39186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084564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2006221" y="360791"/>
            <a:ext cx="8775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نرم افزار: برنامه نویسی: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main.cpp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توابع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E3B87C-F620-6695-00D9-08EE05CD9270}"/>
              </a:ext>
            </a:extLst>
          </p:cNvPr>
          <p:cNvSpPr txBox="1"/>
          <p:nvPr/>
        </p:nvSpPr>
        <p:spPr>
          <a:xfrm>
            <a:off x="305259" y="1099453"/>
            <a:ext cx="71875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setClock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endParaRPr lang="fa-I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a-IR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F_CPU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	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endParaRPr lang="fa-I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a-IR" dirty="0">
                <a:solidFill>
                  <a:srgbClr val="000000"/>
                </a:solidFill>
                <a:latin typeface="Consolas" panose="020B0609020204030204" pitchFamily="49" charset="0"/>
              </a:rPr>
              <a:t>			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F_CPU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16000000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clock_prescale_set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clock_div_2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A8FCD-C5F5-D9BA-00FA-48D8CAC093FE}"/>
              </a:ext>
            </a:extLst>
          </p:cNvPr>
          <p:cNvSpPr txBox="1"/>
          <p:nvPr/>
        </p:nvSpPr>
        <p:spPr>
          <a:xfrm>
            <a:off x="5688280" y="1443841"/>
            <a:ext cx="73419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endParaRPr lang="fa-I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fa-IR" dirty="0">
                <a:solidFill>
                  <a:srgbClr val="3B3B3B"/>
                </a:solidFill>
                <a:latin typeface="Consolas" panose="020B0609020204030204" pitchFamily="49" charset="0"/>
              </a:rPr>
              <a:t>      			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F_CPU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16000000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fa-I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clock_prescale_set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clock_div_8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			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F_CPU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8000000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clock_prescale_set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clock_div_4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cpuF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F_CPU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4F4A20-7C72-8B07-5C32-AAEFB84DBC7B}"/>
              </a:ext>
            </a:extLst>
          </p:cNvPr>
          <p:cNvCxnSpPr>
            <a:cxnSpLocks/>
          </p:cNvCxnSpPr>
          <p:nvPr/>
        </p:nvCxnSpPr>
        <p:spPr>
          <a:xfrm>
            <a:off x="5358210" y="1099453"/>
            <a:ext cx="0" cy="527490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E2F17B8-E661-9DBB-9C60-2E9FB530A711}"/>
              </a:ext>
            </a:extLst>
          </p:cNvPr>
          <p:cNvSpPr/>
          <p:nvPr/>
        </p:nvSpPr>
        <p:spPr>
          <a:xfrm>
            <a:off x="3731982" y="93016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DAFB5-98D0-5764-C289-E62A07929BEB}"/>
              </a:ext>
            </a:extLst>
          </p:cNvPr>
          <p:cNvSpPr txBox="1"/>
          <p:nvPr/>
        </p:nvSpPr>
        <p:spPr>
          <a:xfrm>
            <a:off x="11001005" y="42234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576548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2322351" y="360791"/>
            <a:ext cx="8459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سخت افزار: مدار میکروکنترلر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24E42D-CBAC-7E2E-BC06-D242A3B7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68" y="1133886"/>
            <a:ext cx="8973802" cy="53633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40DDED-870E-6FB7-F4AD-BD56ECF5E54E}"/>
              </a:ext>
            </a:extLst>
          </p:cNvPr>
          <p:cNvSpPr/>
          <p:nvPr/>
        </p:nvSpPr>
        <p:spPr>
          <a:xfrm>
            <a:off x="3731982" y="99112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861BD-CF80-658E-E928-946F4F2A843B}"/>
              </a:ext>
            </a:extLst>
          </p:cNvPr>
          <p:cNvSpPr txBox="1"/>
          <p:nvPr/>
        </p:nvSpPr>
        <p:spPr>
          <a:xfrm>
            <a:off x="11039105" y="42234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564295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2322351" y="538215"/>
            <a:ext cx="8459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سخت افزار: مدار نمایشگر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4DA59-5F77-8EFA-6AB1-85268C03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385503"/>
            <a:ext cx="9440592" cy="4496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DE4DF3-7C9B-AC4E-31C8-65E31CFBB1C6}"/>
              </a:ext>
            </a:extLst>
          </p:cNvPr>
          <p:cNvSpPr/>
          <p:nvPr/>
        </p:nvSpPr>
        <p:spPr>
          <a:xfrm>
            <a:off x="3731982" y="11282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5D656-0A25-FE50-CDFF-68BBBECF5A1C}"/>
              </a:ext>
            </a:extLst>
          </p:cNvPr>
          <p:cNvSpPr txBox="1"/>
          <p:nvPr/>
        </p:nvSpPr>
        <p:spPr>
          <a:xfrm>
            <a:off x="10962905" y="59977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107076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2322351" y="538215"/>
            <a:ext cx="8459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سخت افزار: ساخت مدار: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E4DF3-7C9B-AC4E-31C8-65E31CFBB1C6}"/>
              </a:ext>
            </a:extLst>
          </p:cNvPr>
          <p:cNvSpPr/>
          <p:nvPr/>
        </p:nvSpPr>
        <p:spPr>
          <a:xfrm>
            <a:off x="3731982" y="11282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5D656-0A25-FE50-CDFF-68BBBECF5A1C}"/>
              </a:ext>
            </a:extLst>
          </p:cNvPr>
          <p:cNvSpPr txBox="1"/>
          <p:nvPr/>
        </p:nvSpPr>
        <p:spPr>
          <a:xfrm>
            <a:off x="10962905" y="59977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a-IR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43045-6347-19AC-E80D-EFE91546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4" b="89976" l="9976" r="93633">
                        <a14:foregroundMark x1="81928" y1="31851" x2="81383" y2="49192"/>
                        <a14:foregroundMark x1="88690" y1="77648" x2="93633" y2="81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0441" y="833325"/>
            <a:ext cx="6619958" cy="4964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64F8C-EBFB-C35A-FB77-16A1B569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89976" l="9976" r="90509">
                        <a14:foregroundMark x1="13523" y1="81285" x2="15737" y2="15602"/>
                        <a14:foregroundMark x1="12674" y1="12652" x2="27471" y2="21706"/>
                        <a14:foregroundMark x1="27471" y1="21706" x2="27350" y2="22272"/>
                        <a14:foregroundMark x1="27077" y1="10833" x2="14342" y2="85691"/>
                        <a14:foregroundMark x1="14342" y1="85691" x2="13523" y2="85691"/>
                        <a14:foregroundMark x1="12129" y1="83832" x2="14797" y2="11762"/>
                        <a14:foregroundMark x1="14797" y1="11762" x2="26410" y2="11196"/>
                        <a14:foregroundMark x1="26410" y1="11196" x2="31868" y2="27324"/>
                        <a14:foregroundMark x1="31868" y1="27324" x2="27896" y2="52264"/>
                        <a14:foregroundMark x1="27896" y1="52264" x2="29169" y2="86217"/>
                        <a14:foregroundMark x1="29169" y1="86217" x2="20103" y2="87470"/>
                        <a14:foregroundMark x1="20103" y1="87470" x2="11249" y2="84357"/>
                        <a14:foregroundMark x1="11249" y1="84357" x2="10734" y2="57357"/>
                        <a14:foregroundMark x1="10734" y1="57357" x2="10734" y2="10469"/>
                        <a14:foregroundMark x1="16010" y1="79951" x2="27774" y2="80841"/>
                        <a14:foregroundMark x1="27774" y1="80841" x2="27774" y2="80841"/>
                        <a14:foregroundMark x1="17010" y1="40542" x2="16161" y2="56265"/>
                        <a14:foregroundMark x1="16161" y1="56265" x2="16161" y2="56265"/>
                        <a14:foregroundMark x1="69618" y1="11116" x2="82626" y2="10550"/>
                        <a14:foregroundMark x1="82626" y1="10550" x2="83202" y2="26314"/>
                        <a14:foregroundMark x1="83202" y1="26314" x2="71710" y2="16087"/>
                        <a14:foregroundMark x1="71710" y1="16087" x2="74591" y2="29022"/>
                        <a14:foregroundMark x1="70619" y1="10024" x2="66131" y2="19321"/>
                        <a14:foregroundMark x1="69770" y1="9337" x2="79078" y2="7357"/>
                        <a14:foregroundMark x1="79078" y1="7357" x2="89600" y2="12086"/>
                        <a14:foregroundMark x1="89600" y1="12086" x2="90509" y2="14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1147" y="1721815"/>
            <a:ext cx="5775481" cy="43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7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2322351" y="538215"/>
            <a:ext cx="8459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 سازی: سخت افزار: برنامه گذاری: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E4DF3-7C9B-AC4E-31C8-65E31CFBB1C6}"/>
              </a:ext>
            </a:extLst>
          </p:cNvPr>
          <p:cNvSpPr/>
          <p:nvPr/>
        </p:nvSpPr>
        <p:spPr>
          <a:xfrm>
            <a:off x="3731982" y="11282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5D656-0A25-FE50-CDFF-68BBBECF5A1C}"/>
              </a:ext>
            </a:extLst>
          </p:cNvPr>
          <p:cNvSpPr txBox="1"/>
          <p:nvPr/>
        </p:nvSpPr>
        <p:spPr>
          <a:xfrm>
            <a:off x="10962905" y="59977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a-IR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95898-7B30-299F-9CA9-83F0F2D4E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120">
            <a:off x="2141178" y="799825"/>
            <a:ext cx="7691651" cy="57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9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3565A-E6C7-5638-C139-2C6C73C7A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732251"/>
            <a:ext cx="9966960" cy="2926080"/>
          </a:xfrm>
        </p:spPr>
        <p:txBody>
          <a:bodyPr>
            <a:normAutofit/>
          </a:bodyPr>
          <a:lstStyle/>
          <a:p>
            <a:r>
              <a:rPr lang="fa-IR" sz="4800" dirty="0">
                <a:cs typeface="2  Lotus" panose="00000400000000000000" pitchFamily="2" charset="-78"/>
              </a:rPr>
              <a:t>سپاس از توجه و حضور شما</a:t>
            </a:r>
            <a:endParaRPr lang="en-US" sz="4800" dirty="0">
              <a:cs typeface="2  Lotus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7150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EF84A8-60EB-1AAA-2626-C3D6808478D3}"/>
              </a:ext>
            </a:extLst>
          </p:cNvPr>
          <p:cNvCxnSpPr>
            <a:cxnSpLocks/>
          </p:cNvCxnSpPr>
          <p:nvPr/>
        </p:nvCxnSpPr>
        <p:spPr>
          <a:xfrm>
            <a:off x="5675871" y="4571913"/>
            <a:ext cx="0" cy="3190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AA878C3-B23B-EC24-8D8E-60BA66A63DA5}"/>
              </a:ext>
            </a:extLst>
          </p:cNvPr>
          <p:cNvCxnSpPr>
            <a:cxnSpLocks/>
          </p:cNvCxnSpPr>
          <p:nvPr/>
        </p:nvCxnSpPr>
        <p:spPr>
          <a:xfrm>
            <a:off x="5543813" y="4891001"/>
            <a:ext cx="26411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6F0F8E2-0514-CD79-4592-7474E07EFF45}"/>
              </a:ext>
            </a:extLst>
          </p:cNvPr>
          <p:cNvCxnSpPr>
            <a:cxnSpLocks/>
          </p:cNvCxnSpPr>
          <p:nvPr/>
        </p:nvCxnSpPr>
        <p:spPr>
          <a:xfrm>
            <a:off x="5610225" y="4933950"/>
            <a:ext cx="1381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8636A15-1BA7-AA04-DA77-66E215FAD6CA}"/>
              </a:ext>
            </a:extLst>
          </p:cNvPr>
          <p:cNvCxnSpPr>
            <a:cxnSpLocks/>
          </p:cNvCxnSpPr>
          <p:nvPr/>
        </p:nvCxnSpPr>
        <p:spPr>
          <a:xfrm>
            <a:off x="5654363" y="4979193"/>
            <a:ext cx="457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3D85DC-4846-CF16-11EE-F7BE1E67FA89}"/>
              </a:ext>
            </a:extLst>
          </p:cNvPr>
          <p:cNvSpPr txBox="1"/>
          <p:nvPr/>
        </p:nvSpPr>
        <p:spPr>
          <a:xfrm>
            <a:off x="7837714" y="705177"/>
            <a:ext cx="2944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cs typeface="B Nazanin" panose="00000400000000000000" pitchFamily="2" charset="-78"/>
              </a:rPr>
              <a:t>طرح کلی: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370DB8-712F-8895-DC1D-B1F97A34E872}"/>
              </a:ext>
            </a:extLst>
          </p:cNvPr>
          <p:cNvSpPr/>
          <p:nvPr/>
        </p:nvSpPr>
        <p:spPr>
          <a:xfrm>
            <a:off x="4913085" y="2899228"/>
            <a:ext cx="2365829" cy="1059543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Times New Roman" panose="02020603050405020304" pitchFamily="18" charset="0"/>
              </a:rPr>
              <a:t>ATMega328p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5BCB19-A379-467F-1F1C-07F8460ADC5A}"/>
              </a:ext>
            </a:extLst>
          </p:cNvPr>
          <p:cNvSpPr/>
          <p:nvPr/>
        </p:nvSpPr>
        <p:spPr>
          <a:xfrm>
            <a:off x="5101770" y="1511296"/>
            <a:ext cx="1988457" cy="703943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Times New Roman" panose="02020603050405020304" pitchFamily="18" charset="0"/>
              </a:rPr>
              <a:t>DS1307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B1F747-A2E1-AB97-C214-38B624E96A68}"/>
              </a:ext>
            </a:extLst>
          </p:cNvPr>
          <p:cNvSpPr/>
          <p:nvPr/>
        </p:nvSpPr>
        <p:spPr>
          <a:xfrm>
            <a:off x="1743526" y="3077027"/>
            <a:ext cx="1988457" cy="703943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Times New Roman" panose="02020603050405020304" pitchFamily="18" charset="0"/>
              </a:rPr>
              <a:t>74HC595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11D12B-13A4-15D4-1767-FA44D08E1A8C}"/>
              </a:ext>
            </a:extLst>
          </p:cNvPr>
          <p:cNvSpPr/>
          <p:nvPr/>
        </p:nvSpPr>
        <p:spPr>
          <a:xfrm>
            <a:off x="1743525" y="1511295"/>
            <a:ext cx="1988457" cy="703943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Times New Roman" panose="02020603050405020304" pitchFamily="18" charset="0"/>
              </a:rPr>
              <a:t>16x2 LCD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C1F4C4-489A-FF80-6043-B3E4A3E847AB}"/>
              </a:ext>
            </a:extLst>
          </p:cNvPr>
          <p:cNvSpPr/>
          <p:nvPr/>
        </p:nvSpPr>
        <p:spPr>
          <a:xfrm>
            <a:off x="8460016" y="3077027"/>
            <a:ext cx="1988457" cy="703943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Times New Roman" panose="02020603050405020304" pitchFamily="18" charset="0"/>
              </a:rPr>
              <a:t>ESP32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017963-9DD3-5DA6-432A-827BB866A34B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 flipV="1">
            <a:off x="3731983" y="3428999"/>
            <a:ext cx="1181102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C99B301-0E9E-4672-B18E-C1FCC91A297B}"/>
              </a:ext>
            </a:extLst>
          </p:cNvPr>
          <p:cNvSpPr txBox="1"/>
          <p:nvPr/>
        </p:nvSpPr>
        <p:spPr>
          <a:xfrm>
            <a:off x="4092613" y="3028888"/>
            <a:ext cx="53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SPI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1821FD-689C-9C28-5AE4-E0BACEEFB79F}"/>
              </a:ext>
            </a:extLst>
          </p:cNvPr>
          <p:cNvCxnSpPr>
            <a:cxnSpLocks/>
          </p:cNvCxnSpPr>
          <p:nvPr/>
        </p:nvCxnSpPr>
        <p:spPr>
          <a:xfrm flipH="1" flipV="1">
            <a:off x="2305954" y="2207068"/>
            <a:ext cx="1" cy="861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5FA53F-D198-5D28-BF51-2FD2F876058E}"/>
              </a:ext>
            </a:extLst>
          </p:cNvPr>
          <p:cNvCxnSpPr>
            <a:cxnSpLocks/>
          </p:cNvCxnSpPr>
          <p:nvPr/>
        </p:nvCxnSpPr>
        <p:spPr>
          <a:xfrm flipH="1" flipV="1">
            <a:off x="2445296" y="2207070"/>
            <a:ext cx="1" cy="861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39E151-6746-B2B4-5C9E-4A91FAEB6AF0}"/>
              </a:ext>
            </a:extLst>
          </p:cNvPr>
          <p:cNvSpPr txBox="1"/>
          <p:nvPr/>
        </p:nvSpPr>
        <p:spPr>
          <a:xfrm>
            <a:off x="2475846" y="2361706"/>
            <a:ext cx="372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8971A3-8892-0A8F-1707-0F87008D8913}"/>
              </a:ext>
            </a:extLst>
          </p:cNvPr>
          <p:cNvCxnSpPr>
            <a:cxnSpLocks/>
          </p:cNvCxnSpPr>
          <p:nvPr/>
        </p:nvCxnSpPr>
        <p:spPr>
          <a:xfrm flipH="1" flipV="1">
            <a:off x="2859365" y="2215236"/>
            <a:ext cx="1" cy="861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70773E-6CD4-B26D-E4F9-FA93626C68D9}"/>
              </a:ext>
            </a:extLst>
          </p:cNvPr>
          <p:cNvCxnSpPr>
            <a:cxnSpLocks/>
          </p:cNvCxnSpPr>
          <p:nvPr/>
        </p:nvCxnSpPr>
        <p:spPr>
          <a:xfrm flipH="1" flipV="1">
            <a:off x="2998707" y="2215238"/>
            <a:ext cx="1" cy="861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04FE3D1-745A-9E6A-7B6E-C3F55477EE24}"/>
              </a:ext>
            </a:extLst>
          </p:cNvPr>
          <p:cNvSpPr txBox="1"/>
          <p:nvPr/>
        </p:nvSpPr>
        <p:spPr>
          <a:xfrm>
            <a:off x="1279524" y="2399864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Parallel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460D31-427A-FDBF-8304-12DC08DDF90C}"/>
              </a:ext>
            </a:extLst>
          </p:cNvPr>
          <p:cNvSpPr txBox="1"/>
          <p:nvPr/>
        </p:nvSpPr>
        <p:spPr>
          <a:xfrm>
            <a:off x="5451390" y="2399864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</a:t>
            </a:r>
            <a:r>
              <a:rPr lang="en-US" sz="2000" baseline="30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75B722-070C-26CC-0797-009DFFDA2DDE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095998" y="2215239"/>
            <a:ext cx="1" cy="43089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5A12EF-0369-7497-78EC-316AD66223E0}"/>
              </a:ext>
            </a:extLst>
          </p:cNvPr>
          <p:cNvSpPr txBox="1"/>
          <p:nvPr/>
        </p:nvSpPr>
        <p:spPr>
          <a:xfrm>
            <a:off x="7565265" y="2964059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</a:t>
            </a:r>
            <a:r>
              <a:rPr lang="en-US" sz="2000" baseline="30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r>
            <a:r>
              <a:rPr 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8E3A47-F0D6-CF0B-05C5-37EE70383F9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095998" y="2399864"/>
            <a:ext cx="2" cy="49936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D1C054-9487-A503-BD92-E9A808C9C9C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591425" y="3428998"/>
            <a:ext cx="868591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DA002-9726-CAEC-A511-476AD842E2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7278914" y="3429000"/>
            <a:ext cx="83321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32F8BA-A5A7-8FD7-5318-5F356C004EEA}"/>
              </a:ext>
            </a:extLst>
          </p:cNvPr>
          <p:cNvCxnSpPr>
            <a:cxnSpLocks/>
          </p:cNvCxnSpPr>
          <p:nvPr/>
        </p:nvCxnSpPr>
        <p:spPr>
          <a:xfrm>
            <a:off x="5675871" y="3958771"/>
            <a:ext cx="0" cy="3190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FD80DD-79B2-55E6-1090-5509F1436BCC}"/>
              </a:ext>
            </a:extLst>
          </p:cNvPr>
          <p:cNvCxnSpPr>
            <a:cxnSpLocks/>
          </p:cNvCxnSpPr>
          <p:nvPr/>
        </p:nvCxnSpPr>
        <p:spPr>
          <a:xfrm>
            <a:off x="5564465" y="4257588"/>
            <a:ext cx="0" cy="314325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C6E1AC9-C133-2F48-58CC-FC31D6D54E51}"/>
              </a:ext>
            </a:extLst>
          </p:cNvPr>
          <p:cNvSpPr/>
          <p:nvPr/>
        </p:nvSpPr>
        <p:spPr>
          <a:xfrm>
            <a:off x="5653012" y="4257588"/>
            <a:ext cx="45719" cy="4571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B43E66C-2270-20D5-7A2F-05FB1D20CABA}"/>
              </a:ext>
            </a:extLst>
          </p:cNvPr>
          <p:cNvSpPr/>
          <p:nvPr/>
        </p:nvSpPr>
        <p:spPr>
          <a:xfrm>
            <a:off x="5653011" y="4526194"/>
            <a:ext cx="45719" cy="4571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EE64C00-A606-A728-B316-CBC4BC2911E2}"/>
              </a:ext>
            </a:extLst>
          </p:cNvPr>
          <p:cNvSpPr/>
          <p:nvPr/>
        </p:nvSpPr>
        <p:spPr>
          <a:xfrm>
            <a:off x="5450179" y="4373079"/>
            <a:ext cx="114286" cy="833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C9F03C3-8F01-9084-2DC1-9DD0B29ABC5D}"/>
              </a:ext>
            </a:extLst>
          </p:cNvPr>
          <p:cNvCxnSpPr>
            <a:cxnSpLocks/>
          </p:cNvCxnSpPr>
          <p:nvPr/>
        </p:nvCxnSpPr>
        <p:spPr>
          <a:xfrm>
            <a:off x="6079728" y="4585857"/>
            <a:ext cx="0" cy="3190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273F930-CE12-C320-870A-1E503EE33E81}"/>
              </a:ext>
            </a:extLst>
          </p:cNvPr>
          <p:cNvCxnSpPr>
            <a:cxnSpLocks/>
          </p:cNvCxnSpPr>
          <p:nvPr/>
        </p:nvCxnSpPr>
        <p:spPr>
          <a:xfrm>
            <a:off x="5947670" y="4904945"/>
            <a:ext cx="26411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37DBFB8-1826-32A6-7693-EBA2FC7FE2BD}"/>
              </a:ext>
            </a:extLst>
          </p:cNvPr>
          <p:cNvCxnSpPr>
            <a:cxnSpLocks/>
          </p:cNvCxnSpPr>
          <p:nvPr/>
        </p:nvCxnSpPr>
        <p:spPr>
          <a:xfrm>
            <a:off x="6014082" y="4947894"/>
            <a:ext cx="1381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45BFCA6-5F6D-D9E4-1330-6A2F6082A7FE}"/>
              </a:ext>
            </a:extLst>
          </p:cNvPr>
          <p:cNvCxnSpPr>
            <a:cxnSpLocks/>
          </p:cNvCxnSpPr>
          <p:nvPr/>
        </p:nvCxnSpPr>
        <p:spPr>
          <a:xfrm>
            <a:off x="6058220" y="4993137"/>
            <a:ext cx="457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43DAF78-ECCC-F63E-128B-AD3927AD55A4}"/>
              </a:ext>
            </a:extLst>
          </p:cNvPr>
          <p:cNvCxnSpPr>
            <a:cxnSpLocks/>
          </p:cNvCxnSpPr>
          <p:nvPr/>
        </p:nvCxnSpPr>
        <p:spPr>
          <a:xfrm>
            <a:off x="6079728" y="3972715"/>
            <a:ext cx="0" cy="3190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1B03BD4-9ACC-8F49-F1DB-001FE18BA8BD}"/>
              </a:ext>
            </a:extLst>
          </p:cNvPr>
          <p:cNvCxnSpPr>
            <a:cxnSpLocks/>
          </p:cNvCxnSpPr>
          <p:nvPr/>
        </p:nvCxnSpPr>
        <p:spPr>
          <a:xfrm>
            <a:off x="5968322" y="4271532"/>
            <a:ext cx="0" cy="314325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84E898E0-548C-839A-0EDA-BEFDE8FBCE7E}"/>
              </a:ext>
            </a:extLst>
          </p:cNvPr>
          <p:cNvSpPr/>
          <p:nvPr/>
        </p:nvSpPr>
        <p:spPr>
          <a:xfrm>
            <a:off x="6056869" y="4271532"/>
            <a:ext cx="45719" cy="4571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5542582-7339-7216-57A8-4E3BD1F38583}"/>
              </a:ext>
            </a:extLst>
          </p:cNvPr>
          <p:cNvSpPr/>
          <p:nvPr/>
        </p:nvSpPr>
        <p:spPr>
          <a:xfrm>
            <a:off x="6056868" y="4540138"/>
            <a:ext cx="45719" cy="4571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9509A8-3E92-FF1E-CE8E-0215009B3577}"/>
              </a:ext>
            </a:extLst>
          </p:cNvPr>
          <p:cNvSpPr/>
          <p:nvPr/>
        </p:nvSpPr>
        <p:spPr>
          <a:xfrm>
            <a:off x="5854036" y="4387023"/>
            <a:ext cx="114286" cy="833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1A426C-6A37-B9F1-6E1C-C1031AFE56F9}"/>
              </a:ext>
            </a:extLst>
          </p:cNvPr>
          <p:cNvCxnSpPr>
            <a:cxnSpLocks/>
          </p:cNvCxnSpPr>
          <p:nvPr/>
        </p:nvCxnSpPr>
        <p:spPr>
          <a:xfrm>
            <a:off x="6517868" y="4585857"/>
            <a:ext cx="0" cy="3190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58CBB20-4918-E958-9766-A99BF1F17DCE}"/>
              </a:ext>
            </a:extLst>
          </p:cNvPr>
          <p:cNvCxnSpPr>
            <a:cxnSpLocks/>
          </p:cNvCxnSpPr>
          <p:nvPr/>
        </p:nvCxnSpPr>
        <p:spPr>
          <a:xfrm>
            <a:off x="6385810" y="4904945"/>
            <a:ext cx="26411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BAB428-EBEB-72EB-0F7F-B8173E170193}"/>
              </a:ext>
            </a:extLst>
          </p:cNvPr>
          <p:cNvCxnSpPr>
            <a:cxnSpLocks/>
          </p:cNvCxnSpPr>
          <p:nvPr/>
        </p:nvCxnSpPr>
        <p:spPr>
          <a:xfrm>
            <a:off x="6452222" y="4947894"/>
            <a:ext cx="1381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E86A1B-7AC0-257B-E759-9A1CAB7D5E02}"/>
              </a:ext>
            </a:extLst>
          </p:cNvPr>
          <p:cNvCxnSpPr>
            <a:cxnSpLocks/>
          </p:cNvCxnSpPr>
          <p:nvPr/>
        </p:nvCxnSpPr>
        <p:spPr>
          <a:xfrm>
            <a:off x="6496360" y="4993137"/>
            <a:ext cx="457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A29A47A-2356-ED21-A3A1-70273893AFE3}"/>
              </a:ext>
            </a:extLst>
          </p:cNvPr>
          <p:cNvCxnSpPr>
            <a:cxnSpLocks/>
          </p:cNvCxnSpPr>
          <p:nvPr/>
        </p:nvCxnSpPr>
        <p:spPr>
          <a:xfrm>
            <a:off x="6517868" y="3972715"/>
            <a:ext cx="0" cy="3190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26E109D-F682-8EC1-7EE8-4CCA6EAAB454}"/>
              </a:ext>
            </a:extLst>
          </p:cNvPr>
          <p:cNvCxnSpPr>
            <a:cxnSpLocks/>
          </p:cNvCxnSpPr>
          <p:nvPr/>
        </p:nvCxnSpPr>
        <p:spPr>
          <a:xfrm>
            <a:off x="6406462" y="4271532"/>
            <a:ext cx="0" cy="314325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0D6FB1F1-C837-05E9-8A30-9D68633EB422}"/>
              </a:ext>
            </a:extLst>
          </p:cNvPr>
          <p:cNvSpPr/>
          <p:nvPr/>
        </p:nvSpPr>
        <p:spPr>
          <a:xfrm>
            <a:off x="6495009" y="4271532"/>
            <a:ext cx="45719" cy="4571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ADBA851-6C35-D1CE-19EE-C50AA0BAA5A7}"/>
              </a:ext>
            </a:extLst>
          </p:cNvPr>
          <p:cNvSpPr/>
          <p:nvPr/>
        </p:nvSpPr>
        <p:spPr>
          <a:xfrm>
            <a:off x="6495008" y="4540138"/>
            <a:ext cx="45719" cy="4571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2200B0D-F624-3D2B-13BA-3E8CD25DC0FC}"/>
              </a:ext>
            </a:extLst>
          </p:cNvPr>
          <p:cNvSpPr/>
          <p:nvPr/>
        </p:nvSpPr>
        <p:spPr>
          <a:xfrm>
            <a:off x="6292176" y="4387023"/>
            <a:ext cx="114286" cy="833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01F856F-11FB-C11F-B404-383D28D45B23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7243661-4E85-A6DC-DFEB-C2D143856904}"/>
              </a:ext>
            </a:extLst>
          </p:cNvPr>
          <p:cNvSpPr txBox="1"/>
          <p:nvPr/>
        </p:nvSpPr>
        <p:spPr>
          <a:xfrm>
            <a:off x="11070855" y="70517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07587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BA84B9-BF81-497F-A65A-9E7E6ACFF9B4}"/>
              </a:ext>
            </a:extLst>
          </p:cNvPr>
          <p:cNvSpPr txBox="1"/>
          <p:nvPr/>
        </p:nvSpPr>
        <p:spPr>
          <a:xfrm>
            <a:off x="4610100" y="705177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بخش ها: میکروکنترلر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ATMega328p</a:t>
            </a:r>
            <a:endParaRPr lang="fa-IR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CE373-E099-BE78-316C-EEFC5CF58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72" b="94675" l="5996" r="93576">
                        <a14:foregroundMark x1="90364" y1="20118" x2="18415" y2="16568"/>
                        <a14:foregroundMark x1="18415" y1="16568" x2="13919" y2="32840"/>
                        <a14:foregroundMark x1="13919" y1="32840" x2="13919" y2="46154"/>
                        <a14:foregroundMark x1="13919" y1="46154" x2="26981" y2="45858"/>
                        <a14:foregroundMark x1="26981" y1="45858" x2="35546" y2="55030"/>
                        <a14:foregroundMark x1="35546" y1="55030" x2="27409" y2="59467"/>
                        <a14:foregroundMark x1="27409" y1="59467" x2="14561" y2="59467"/>
                        <a14:foregroundMark x1="14561" y1="59467" x2="9636" y2="70118"/>
                        <a14:foregroundMark x1="9636" y1="70118" x2="13276" y2="84615"/>
                        <a14:foregroundMark x1="13276" y1="84615" x2="63169" y2="85503"/>
                        <a14:foregroundMark x1="63169" y1="85503" x2="85653" y2="80769"/>
                        <a14:foregroundMark x1="85653" y1="80769" x2="64668" y2="54438"/>
                        <a14:foregroundMark x1="64668" y1="54438" x2="80300" y2="45858"/>
                        <a14:foregroundMark x1="80300" y1="45858" x2="88865" y2="35503"/>
                        <a14:foregroundMark x1="88865" y1="35503" x2="90364" y2="19231"/>
                        <a14:foregroundMark x1="90364" y1="19231" x2="80942" y2="20118"/>
                        <a14:foregroundMark x1="9208" y1="37870" x2="14561" y2="39941"/>
                        <a14:foregroundMark x1="7066" y1="60651" x2="15203" y2="60651"/>
                        <a14:foregroundMark x1="91649" y1="74260" x2="85439" y2="84024"/>
                        <a14:foregroundMark x1="85439" y1="84024" x2="68522" y2="84615"/>
                        <a14:foregroundMark x1="29336" y1="86391" x2="8779" y2="82544"/>
                        <a14:foregroundMark x1="8565" y1="74556" x2="7709" y2="71893"/>
                        <a14:foregroundMark x1="5996" y1="62722" x2="5996" y2="56509"/>
                        <a14:foregroundMark x1="7066" y1="51775" x2="13062" y2="21598"/>
                        <a14:foregroundMark x1="13062" y1="21598" x2="29550" y2="13018"/>
                        <a14:foregroundMark x1="29550" y1="13018" x2="84368" y2="27515"/>
                        <a14:foregroundMark x1="84368" y1="27515" x2="90578" y2="20118"/>
                        <a14:foregroundMark x1="90578" y1="20118" x2="98073" y2="48521"/>
                        <a14:foregroundMark x1="98073" y1="48521" x2="93362" y2="76627"/>
                        <a14:foregroundMark x1="93362" y1="76627" x2="86296" y2="91716"/>
                        <a14:foregroundMark x1="86296" y1="91716" x2="16274" y2="89645"/>
                        <a14:foregroundMark x1="16274" y1="89645" x2="7923" y2="78107"/>
                        <a14:foregroundMark x1="7923" y1="78107" x2="7709" y2="74260"/>
                        <a14:foregroundMark x1="92719" y1="22781" x2="80086" y2="14497"/>
                        <a14:foregroundMark x1="80086" y1="14497" x2="70021" y2="15680"/>
                        <a14:foregroundMark x1="93790" y1="18935" x2="82227" y2="15680"/>
                        <a14:foregroundMark x1="65953" y1="11538" x2="15846" y2="13609"/>
                        <a14:foregroundMark x1="15846" y1="13609" x2="6638" y2="21302"/>
                        <a14:foregroundMark x1="6638" y1="21302" x2="3854" y2="75148"/>
                        <a14:foregroundMark x1="3854" y1="75148" x2="8994" y2="85799"/>
                        <a14:foregroundMark x1="8994" y1="85799" x2="21199" y2="94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174"/>
            <a:ext cx="5930159" cy="42920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D2531-3BAE-3FF9-327D-8DED192A345F}"/>
                  </a:ext>
                </a:extLst>
              </p:cNvPr>
              <p:cNvSpPr txBox="1"/>
              <p:nvPr/>
            </p:nvSpPr>
            <p:spPr>
              <a:xfrm>
                <a:off x="331682" y="1536174"/>
                <a:ext cx="659163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CPU:</a:t>
                </a:r>
                <a:endParaRPr lang="fa-I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16MHz – 8bit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Memory: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32KB Flash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2KB RAM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1KB EEPROM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Peripherals:</a:t>
                </a:r>
              </a:p>
              <a:p>
                <a:r>
                  <a:rPr lang="fa-I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SPI – I2C – USART</a:t>
                </a:r>
              </a:p>
              <a:p>
                <a:r>
                  <a:rPr lang="fa-I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8bit Timer/Counter – 16bit Timer/Counter</a:t>
                </a:r>
              </a:p>
              <a:p>
                <a:r>
                  <a:rPr lang="fa-IR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10bit ADC</a:t>
                </a:r>
                <a:endParaRPr lang="fa-IR" sz="2400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6 Sleep Modes</a:t>
                </a:r>
                <a:endParaRPr lang="en-US" sz="2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D2531-3BAE-3FF9-327D-8DED192A3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82" y="1536174"/>
                <a:ext cx="6591632" cy="4154984"/>
              </a:xfrm>
              <a:prstGeom prst="rect">
                <a:avLst/>
              </a:prstGeom>
              <a:blipFill>
                <a:blip r:embed="rId4"/>
                <a:stretch>
                  <a:fillRect l="-1386" t="-1173" b="-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0179376-12C1-F6A7-08E1-28B73E10D87F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3579E-5005-B08A-3781-2B0827FD41F3}"/>
              </a:ext>
            </a:extLst>
          </p:cNvPr>
          <p:cNvSpPr txBox="1"/>
          <p:nvPr/>
        </p:nvSpPr>
        <p:spPr>
          <a:xfrm>
            <a:off x="11070855" y="75477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4814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BA84B9-BF81-497F-A65A-9E7E6ACFF9B4}"/>
              </a:ext>
            </a:extLst>
          </p:cNvPr>
          <p:cNvSpPr txBox="1"/>
          <p:nvPr/>
        </p:nvSpPr>
        <p:spPr>
          <a:xfrm>
            <a:off x="4610100" y="705177"/>
            <a:ext cx="617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بخش ها: ماژول </a:t>
            </a:r>
            <a:r>
              <a:rPr lang="en-US" sz="2800" b="1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TinyRTC</a:t>
            </a:r>
            <a:endParaRPr lang="fa-IR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8659C-8661-2145-656E-EA620C23765B}"/>
              </a:ext>
            </a:extLst>
          </p:cNvPr>
          <p:cNvSpPr txBox="1"/>
          <p:nvPr/>
        </p:nvSpPr>
        <p:spPr>
          <a:xfrm>
            <a:off x="756639" y="1166842"/>
            <a:ext cx="98237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DS1307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 : آی سی شمارنده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ساعت و تاریخ با ارتباط 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I2C</a:t>
            </a: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24C32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: آی سی حافظه 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EEPROM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 با ظرفیت 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32KB(4K x 8)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 و ارتباط 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I2C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B5FF6-0E97-0D58-5ED8-6DE79EDB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519" y="2477256"/>
            <a:ext cx="4997212" cy="41194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1B8D8-C2DC-61BC-61B3-DC5FDA0EB30D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B2968-2763-7A89-A0D3-A614C8DAF9EE}"/>
              </a:ext>
            </a:extLst>
          </p:cNvPr>
          <p:cNvSpPr txBox="1"/>
          <p:nvPr/>
        </p:nvSpPr>
        <p:spPr>
          <a:xfrm>
            <a:off x="11070855" y="75510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6F818C-C0F1-466D-093E-DC62E7EC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7" y="2518152"/>
            <a:ext cx="4037690" cy="40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67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BA84B9-BF81-497F-A65A-9E7E6ACFF9B4}"/>
              </a:ext>
            </a:extLst>
          </p:cNvPr>
          <p:cNvSpPr txBox="1"/>
          <p:nvPr/>
        </p:nvSpPr>
        <p:spPr>
          <a:xfrm>
            <a:off x="2320120" y="705177"/>
            <a:ext cx="846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بخش ها: ماژول </a:t>
            </a:r>
            <a:r>
              <a:rPr lang="en-US" sz="2800" b="1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TinyRTC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رجیستر های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DS1307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3F32-1170-DD16-A652-85534E81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58" y="1377223"/>
            <a:ext cx="11430684" cy="41035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BCCD35-21E8-7E07-ED46-504E25871DE2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686F9-2472-4E5A-B7DB-8005B9ACFE78}"/>
              </a:ext>
            </a:extLst>
          </p:cNvPr>
          <p:cNvSpPr txBox="1"/>
          <p:nvPr/>
        </p:nvSpPr>
        <p:spPr>
          <a:xfrm>
            <a:off x="11070856" y="76673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70306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14BB33-32B9-D9A8-2165-745EE6DE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5" y="2412529"/>
            <a:ext cx="11430684" cy="2032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FC227-2AC2-FFA4-831B-ECC04EC77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58" y="1625917"/>
            <a:ext cx="11430684" cy="64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B133A-69DA-7476-A1EE-F35E1CEEA2DE}"/>
              </a:ext>
            </a:extLst>
          </p:cNvPr>
          <p:cNvSpPr txBox="1"/>
          <p:nvPr/>
        </p:nvSpPr>
        <p:spPr>
          <a:xfrm>
            <a:off x="3016156" y="705177"/>
            <a:ext cx="776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بخش ها: ماژول </a:t>
            </a:r>
            <a:r>
              <a:rPr lang="en-US" sz="2800" b="1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TinyRTC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رجیستر های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DS1307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A0A83C-6107-40DC-BA69-AA1048154A7F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C4218-33A0-E3EA-3E46-5C940FD54040}"/>
              </a:ext>
            </a:extLst>
          </p:cNvPr>
          <p:cNvSpPr txBox="1"/>
          <p:nvPr/>
        </p:nvSpPr>
        <p:spPr>
          <a:xfrm>
            <a:off x="11070856" y="76673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87661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1C3228-50DD-D6C4-78AA-643AB721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49" y="1648676"/>
            <a:ext cx="10478962" cy="1200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BD9D29-44D8-DF5E-DAAE-DAEDFF2BB985}"/>
              </a:ext>
            </a:extLst>
          </p:cNvPr>
          <p:cNvSpPr txBox="1"/>
          <p:nvPr/>
        </p:nvSpPr>
        <p:spPr>
          <a:xfrm>
            <a:off x="1801504" y="705177"/>
            <a:ext cx="8980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بخش ها: ماژول </a:t>
            </a:r>
            <a:r>
              <a:rPr lang="en-US" sz="2800" b="1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TinyRTC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قرارداد جابجایی داده </a:t>
            </a:r>
            <a:r>
              <a:rPr lang="en-US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DS1307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9FEC4-168B-CE0E-CE1B-0D2BB04882DC}"/>
              </a:ext>
            </a:extLst>
          </p:cNvPr>
          <p:cNvSpPr txBox="1"/>
          <p:nvPr/>
        </p:nvSpPr>
        <p:spPr>
          <a:xfrm>
            <a:off x="9644847" y="1417843"/>
            <a:ext cx="174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نوشتن اطلاعات: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4EEA13-3F96-6A0D-B810-EE18EACE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9" y="3341041"/>
            <a:ext cx="10536120" cy="25721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844749-F62A-75E6-C0DF-52DEE6C0608E}"/>
              </a:ext>
            </a:extLst>
          </p:cNvPr>
          <p:cNvSpPr txBox="1"/>
          <p:nvPr/>
        </p:nvSpPr>
        <p:spPr>
          <a:xfrm>
            <a:off x="9635319" y="2967335"/>
            <a:ext cx="174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خواندن اطلاعات: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083768-5624-CF70-8F2F-665878332C3A}"/>
              </a:ext>
            </a:extLst>
          </p:cNvPr>
          <p:cNvSpPr/>
          <p:nvPr/>
        </p:nvSpPr>
        <p:spPr>
          <a:xfrm>
            <a:off x="3731982" y="1204483"/>
            <a:ext cx="8253810" cy="12218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BE4D5-405B-F92D-B7F6-61FBA74003A5}"/>
              </a:ext>
            </a:extLst>
          </p:cNvPr>
          <p:cNvSpPr txBox="1"/>
          <p:nvPr/>
        </p:nvSpPr>
        <p:spPr>
          <a:xfrm>
            <a:off x="11070855" y="77209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43410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2277</TotalTime>
  <Words>3930</Words>
  <Application>Microsoft Office PowerPoint</Application>
  <PresentationFormat>Widescreen</PresentationFormat>
  <Paragraphs>639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Aldhabi</vt:lpstr>
      <vt:lpstr>Arial</vt:lpstr>
      <vt:lpstr>Calibri</vt:lpstr>
      <vt:lpstr>Cambria Math</vt:lpstr>
      <vt:lpstr>Consolas</vt:lpstr>
      <vt:lpstr>Corbel</vt:lpstr>
      <vt:lpstr>Times New Roman</vt:lpstr>
      <vt:lpstr>Yu Gothic UI</vt:lpstr>
      <vt:lpstr>Basis</vt:lpstr>
      <vt:lpstr>بسم الله الرحمن الرحیم.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سپاس از توجه و حضور شما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الرحیم.</dc:title>
  <dc:creator>S_H_Hosainy</dc:creator>
  <cp:lastModifiedBy>S_H_Hosainy</cp:lastModifiedBy>
  <cp:revision>15</cp:revision>
  <dcterms:created xsi:type="dcterms:W3CDTF">2023-12-31T10:53:19Z</dcterms:created>
  <dcterms:modified xsi:type="dcterms:W3CDTF">2024-01-06T02:15:30Z</dcterms:modified>
</cp:coreProperties>
</file>